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8" r:id="rId2"/>
    <p:sldId id="275" r:id="rId3"/>
    <p:sldId id="363" r:id="rId4"/>
    <p:sldId id="276" r:id="rId5"/>
    <p:sldId id="278" r:id="rId6"/>
    <p:sldId id="279" r:id="rId7"/>
    <p:sldId id="281" r:id="rId8"/>
    <p:sldId id="344" r:id="rId9"/>
    <p:sldId id="321" r:id="rId10"/>
    <p:sldId id="322" r:id="rId11"/>
    <p:sldId id="288" r:id="rId12"/>
    <p:sldId id="330" r:id="rId13"/>
    <p:sldId id="331" r:id="rId14"/>
    <p:sldId id="365" r:id="rId15"/>
    <p:sldId id="364" r:id="rId16"/>
    <p:sldId id="367" r:id="rId17"/>
    <p:sldId id="335" r:id="rId18"/>
    <p:sldId id="353" r:id="rId19"/>
    <p:sldId id="326" r:id="rId20"/>
    <p:sldId id="369" r:id="rId21"/>
    <p:sldId id="370" r:id="rId22"/>
    <p:sldId id="368" r:id="rId23"/>
    <p:sldId id="339" r:id="rId24"/>
    <p:sldId id="358" r:id="rId25"/>
    <p:sldId id="327" r:id="rId26"/>
    <p:sldId id="359" r:id="rId27"/>
    <p:sldId id="371" r:id="rId28"/>
    <p:sldId id="372" r:id="rId29"/>
    <p:sldId id="342" r:id="rId30"/>
    <p:sldId id="301" r:id="rId31"/>
    <p:sldId id="300" r:id="rId32"/>
    <p:sldId id="303" r:id="rId33"/>
    <p:sldId id="304" r:id="rId34"/>
    <p:sldId id="302" r:id="rId35"/>
    <p:sldId id="306" r:id="rId36"/>
    <p:sldId id="305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8" r:id="rId46"/>
    <p:sldId id="317" r:id="rId47"/>
    <p:sldId id="316" r:id="rId48"/>
    <p:sldId id="31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8247" autoAdjust="0"/>
  </p:normalViewPr>
  <p:slideViewPr>
    <p:cSldViewPr>
      <p:cViewPr>
        <p:scale>
          <a:sx n="49" d="100"/>
          <a:sy n="49" d="100"/>
        </p:scale>
        <p:origin x="-24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7260C-5D9A-4483-8AD6-EE8A5DD021C0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9EFB2-C43A-4811-BB0C-DC10458687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4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also known as the Silent Generation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lived through the Great Depression and World War II.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Their lives were very tough at times, and they had to work hard to get whatever they had.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These people “live within their means.”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loyal to family, friends, and their employers.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They are financially conservative—money was hard to come by. 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Many are retired or nearing retirement, and many are working part-time jobs.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EFB2-C43A-4811-BB0C-DC104586870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69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4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9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4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5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8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3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5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0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3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8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9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 smtClean="0"/>
              <a:t>Bridging the </a:t>
            </a:r>
            <a:r>
              <a:rPr lang="en-US" b="1" dirty="0" smtClean="0"/>
              <a:t>Generation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Gap in Education</a:t>
            </a:r>
            <a:endParaRPr lang="en-US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Traditionalists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9200"/>
            <a:ext cx="8229600" cy="5075237"/>
          </a:xfrm>
          <a:prstGeom prst="rect">
            <a:avLst/>
          </a:prstGeom>
        </p:spPr>
        <p:txBody>
          <a:bodyPr vert="horz" lIns="91440" anchor="t">
            <a:normAutofit fontScale="9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Have worked longer than any other generation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Lived during The Depression or World</a:t>
            </a:r>
            <a:r>
              <a:rPr kumimoji="0" lang="en-US" sz="3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War II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lang="en-US" sz="3900" noProof="0" dirty="0" smtClean="0"/>
              <a:t>Had very tough lives: worked hard and saved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lang="en-US" sz="3900" dirty="0" smtClean="0"/>
              <a:t>Are loyal </a:t>
            </a:r>
            <a:r>
              <a:rPr lang="en-US" sz="3900" dirty="0"/>
              <a:t>to family, friends, and employers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3900" dirty="0" smtClean="0"/>
              <a:t>Are </a:t>
            </a:r>
            <a:r>
              <a:rPr lang="en-US" sz="3900" dirty="0"/>
              <a:t>retired or nearing retirement; many working part time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Traditionalists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Hitler invaded many countries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First Social Security checks were paid out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First McDonald’s opened in Pasadena, CA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Joseph Stalin died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</a:t>
            </a:r>
            <a:r>
              <a:rPr lang="en-US" sz="3600" dirty="0" err="1"/>
              <a:t>Rosenburgs</a:t>
            </a:r>
            <a:r>
              <a:rPr lang="en-US" sz="3600" dirty="0"/>
              <a:t> were executed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TV Guide premiered its first issue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Playboy premiered its first issue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6563"/>
            <a:ext cx="8382000" cy="4770437"/>
          </a:xfrm>
          <a:prstGeom prst="rect">
            <a:avLst/>
          </a:prstGeom>
        </p:spPr>
        <p:txBody>
          <a:bodyPr vert="horz" lIns="91440" anchor="t">
            <a:no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Washington to Moscow “hot line” opened 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US military “advisors” in South Vietnam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MLK Jr.’s March on Washington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President J. F. Kennedy was assassinated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Julia Child debuted on TV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first liver transplant was performed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Valium was developed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Traditionalists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Most colleges have a Traditionalist on their Board of Directors 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These are the people who set the tone of the workplace, create the workplace culture, and set the strategic direction 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Traditionalist </a:t>
            </a:r>
            <a:r>
              <a:rPr lang="en-US" sz="3600" dirty="0" smtClean="0"/>
              <a:t>parented the </a:t>
            </a:r>
            <a:r>
              <a:rPr lang="en-US" sz="3600" dirty="0"/>
              <a:t>Baby </a:t>
            </a:r>
            <a:r>
              <a:rPr lang="en-US" sz="3600" dirty="0" smtClean="0"/>
              <a:t>Boomers who did not go through such difficult </a:t>
            </a:r>
            <a:r>
              <a:rPr lang="en-US" sz="3600" dirty="0"/>
              <a:t>economic </a:t>
            </a:r>
            <a:r>
              <a:rPr lang="en-US" sz="3600" dirty="0" smtClean="0"/>
              <a:t>times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Traditionalists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3600" dirty="0"/>
              <a:t>Raised to have things their parents lacked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Are generally optimistic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Are competitive </a:t>
            </a:r>
            <a:endParaRPr lang="en-US" sz="3600" dirty="0" smtClean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Put </a:t>
            </a:r>
            <a:r>
              <a:rPr lang="en-US" sz="3600" dirty="0"/>
              <a:t>in very long </a:t>
            </a:r>
            <a:r>
              <a:rPr lang="en-US" sz="3600" dirty="0" smtClean="0"/>
              <a:t>hours at work</a:t>
            </a: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Campaigned against wars and for rights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Want acknowledgement for their efforts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Motto:  “Sex, drugs, and rock and roll”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Baby Boomers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7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Baby Boomers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 fontScale="92500"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China </a:t>
            </a:r>
            <a:r>
              <a:rPr lang="en-US" sz="3600" dirty="0"/>
              <a:t>detonated its first atomic bomb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 </a:t>
            </a:r>
            <a:r>
              <a:rPr lang="en-US" sz="3600" dirty="0"/>
              <a:t>Beatles </a:t>
            </a:r>
            <a:r>
              <a:rPr lang="en-US" sz="3600" dirty="0" smtClean="0"/>
              <a:t>were on </a:t>
            </a:r>
            <a:r>
              <a:rPr lang="en-US" sz="3600" dirty="0"/>
              <a:t>The Ed Sullivan Show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US </a:t>
            </a:r>
            <a:r>
              <a:rPr lang="en-US" sz="3600" dirty="0"/>
              <a:t>Surgeon General affirmed that cigarette smoking </a:t>
            </a:r>
            <a:r>
              <a:rPr lang="en-US" sz="3600" dirty="0" smtClean="0"/>
              <a:t>caused cancer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OPEC hiked oil prices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A ceasefire </a:t>
            </a:r>
            <a:r>
              <a:rPr lang="en-US" sz="3600" dirty="0" smtClean="0"/>
              <a:t>was signed </a:t>
            </a:r>
            <a:r>
              <a:rPr lang="en-US" sz="3600" dirty="0"/>
              <a:t>in the Vietnam </a:t>
            </a:r>
            <a:r>
              <a:rPr lang="en-US" sz="3600" dirty="0" smtClean="0"/>
              <a:t>War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Nixon accepted responsibility for </a:t>
            </a:r>
            <a:r>
              <a:rPr lang="en-US" sz="3600" dirty="0" smtClean="0"/>
              <a:t>Watergate</a:t>
            </a: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3862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Baby Boomers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 fontScale="92500" lnSpcReduction="20000"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Roe vs. </a:t>
            </a:r>
            <a:r>
              <a:rPr lang="en-US" sz="3600" dirty="0"/>
              <a:t>Wade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Skylab </a:t>
            </a:r>
            <a:r>
              <a:rPr lang="en-US" sz="3600" dirty="0"/>
              <a:t>was launched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Israel </a:t>
            </a:r>
            <a:r>
              <a:rPr lang="en-US" sz="3600" dirty="0"/>
              <a:t>invaded Lebanon attacking the PLO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Michael </a:t>
            </a:r>
            <a:r>
              <a:rPr lang="en-US" sz="3600" dirty="0"/>
              <a:t>Jackson's </a:t>
            </a:r>
            <a:r>
              <a:rPr lang="en-US" sz="3600" i="1" dirty="0"/>
              <a:t>Thriller</a:t>
            </a:r>
            <a:r>
              <a:rPr lang="en-US" sz="3600" dirty="0"/>
              <a:t> was released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John Belushi died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Magnetic Resonance Imaging (MRI) machines were introduced in Britain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first genetically-engineered plant, a tomato, was approved for sale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0408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Women were in the workforce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Divorce rates were increasing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Children were being raised in child care centers, and there were latchkey kids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Children saw their parents working extremely long hours and sacrificing family time for work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Baby Boomers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Their children saw gasoline rationing and long lines and the pumps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Their children witnessed parents being laid off and downsized during the difficult economic times with double-digit inflation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Baby Boomers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More economically conservative than their parents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Have a strong need for family connections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Will not sacrifice long work hours and stress like their parent’s generation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Do not expect companies to be loyal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Generation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of the Generations*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Traditionalist (born 1900 to 1945)</a:t>
            </a:r>
          </a:p>
          <a:p>
            <a:pPr lvl="0"/>
            <a:r>
              <a:rPr lang="en-US" dirty="0" smtClean="0"/>
              <a:t>Baby Boomers (born 1946 to 1964)</a:t>
            </a:r>
          </a:p>
          <a:p>
            <a:pPr lvl="0"/>
            <a:r>
              <a:rPr lang="en-US" dirty="0" smtClean="0"/>
              <a:t>Generation X (born 1965 to 1980)</a:t>
            </a:r>
          </a:p>
          <a:p>
            <a:r>
              <a:rPr lang="en-US" dirty="0" smtClean="0"/>
              <a:t>Millennials (born 1981 to 1999)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9436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*Based on Lancaster and Stillman (2002)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They are very independent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Want a work/life balance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Like </a:t>
            </a:r>
            <a:r>
              <a:rPr lang="en-US" sz="3600" dirty="0"/>
              <a:t>technology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Not interested in hierarchical structures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Like collaboration 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Have an entrepreneurial spirit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Generation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53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Generation 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 fontScale="85000" lnSpcReduction="10000"/>
          </a:bodyPr>
          <a:lstStyle/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237 </a:t>
            </a:r>
            <a:r>
              <a:rPr lang="en-US" sz="3600" dirty="0"/>
              <a:t>U.S. Marines in </a:t>
            </a:r>
            <a:r>
              <a:rPr lang="en-US" sz="3600" dirty="0" smtClean="0"/>
              <a:t>Beirut killed by terrorists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Sally Ride was </a:t>
            </a:r>
            <a:r>
              <a:rPr lang="en-US" sz="3600" dirty="0" smtClean="0"/>
              <a:t>first </a:t>
            </a:r>
            <a:r>
              <a:rPr lang="en-US" sz="3600" dirty="0"/>
              <a:t>U.S. woman astronaut 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Compact discs were introduced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"</a:t>
            </a:r>
            <a:r>
              <a:rPr lang="en-US" sz="3600" dirty="0"/>
              <a:t>Crack" cocaine was </a:t>
            </a:r>
            <a:r>
              <a:rPr lang="en-US" sz="3600" dirty="0" smtClean="0"/>
              <a:t>appeared </a:t>
            </a:r>
            <a:r>
              <a:rPr lang="en-US" sz="3600" dirty="0"/>
              <a:t>in the U.S.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El Nino disrupted global weather patterns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FCC </a:t>
            </a:r>
            <a:r>
              <a:rPr lang="en-US" sz="3600" dirty="0"/>
              <a:t>authorized testing of cellular phone </a:t>
            </a:r>
            <a:r>
              <a:rPr lang="en-US" sz="3600" dirty="0" smtClean="0"/>
              <a:t>service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Fox Broadcasting permitted condom </a:t>
            </a:r>
            <a:r>
              <a:rPr lang="en-US" sz="3600" dirty="0" smtClean="0"/>
              <a:t>ads </a:t>
            </a:r>
            <a:r>
              <a:rPr lang="en-US" sz="3600" dirty="0"/>
              <a:t>on TV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Soviet Union broke up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5419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Generation 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 fontScale="85000" lnSpcReduction="10000"/>
          </a:bodyPr>
          <a:lstStyle/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Nirvana </a:t>
            </a:r>
            <a:r>
              <a:rPr lang="en-US" sz="3600" dirty="0"/>
              <a:t>released </a:t>
            </a:r>
            <a:r>
              <a:rPr lang="en-US" sz="3600" i="1" dirty="0"/>
              <a:t>Smells Like Teen Spirit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Europeans </a:t>
            </a:r>
            <a:r>
              <a:rPr lang="en-US" sz="3600" dirty="0"/>
              <a:t>agreed on the Euro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Clinton and Lewinsky sex scandal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Matthew </a:t>
            </a:r>
            <a:r>
              <a:rPr lang="en-US" sz="3600" dirty="0"/>
              <a:t>Sheppard was fatally beaten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Titanic became </a:t>
            </a:r>
            <a:r>
              <a:rPr lang="en-US" sz="3600" dirty="0" smtClean="0"/>
              <a:t>highest </a:t>
            </a:r>
            <a:r>
              <a:rPr lang="en-US" sz="3600" dirty="0"/>
              <a:t>grossing film of all time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last episode of Seinfeld aired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Frank Sinatra died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FDA approved Viagra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7690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Generation X used to collaborative education in the classroom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Gen Xers are team oriented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This was a transitional generation with many technological changes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Generation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This generation ushered in the era of video games and personal computers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Generation Xers want things to happen quickly and efficiently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scheduled their children’s social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educational activities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Generation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 Millennials were brought up during an affluent time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They had very supportive parents and teachers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In school they learned to multi-task because of the pressure to be successful in the classroom and with so many extra-curricular activities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Millennials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382000" cy="4770437"/>
          </a:xfrm>
          <a:prstGeom prst="rect">
            <a:avLst/>
          </a:prstGeom>
        </p:spPr>
        <p:txBody>
          <a:bodyPr vert="horz" lIns="91440" anchor="t">
            <a:no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They are comfortable using technology 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Social networking is important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Lines between work and life are blurry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Need a structured work setting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They ask a lot of questions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Flexibility is important </a:t>
            </a:r>
            <a:endParaRPr lang="en-US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Millennials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Millennials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 lnSpcReduction="10000"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Global fear of the Y2K bug </a:t>
            </a:r>
            <a:endParaRPr lang="en-US" sz="3600" dirty="0" smtClean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 </a:t>
            </a:r>
            <a:r>
              <a:rPr lang="en-US" sz="3600" dirty="0"/>
              <a:t>Columbine school shootings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The Blair Witch </a:t>
            </a:r>
            <a:r>
              <a:rPr lang="en-US" sz="3600" dirty="0" smtClean="0"/>
              <a:t>Project</a:t>
            </a: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Rev. </a:t>
            </a:r>
            <a:r>
              <a:rPr lang="en-US" sz="3600" dirty="0" err="1" smtClean="0"/>
              <a:t>Falwell</a:t>
            </a:r>
            <a:r>
              <a:rPr lang="en-US" sz="3600" dirty="0" smtClean="0"/>
              <a:t> called Tinky </a:t>
            </a:r>
            <a:r>
              <a:rPr lang="en-US" sz="3600" dirty="0" err="1"/>
              <a:t>Winkey</a:t>
            </a:r>
            <a:r>
              <a:rPr lang="en-US" sz="3600" dirty="0"/>
              <a:t> gay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Worldwide internet use reaches 150 million with over 50% in the </a:t>
            </a:r>
            <a:r>
              <a:rPr lang="en-US" sz="3600" dirty="0" smtClean="0"/>
              <a:t>U.S.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Suicide </a:t>
            </a:r>
            <a:r>
              <a:rPr lang="en-US" sz="3600" dirty="0"/>
              <a:t>bombings in the Middle </a:t>
            </a:r>
            <a:r>
              <a:rPr lang="en-US" sz="3600" dirty="0" smtClean="0"/>
              <a:t>East</a:t>
            </a: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456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dirty="0" smtClean="0"/>
              <a:t>Millennials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0780"/>
            <a:ext cx="6934200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During their lifetime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229600" cy="46180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Castro </a:t>
            </a:r>
            <a:r>
              <a:rPr lang="en-US" sz="3600" dirty="0"/>
              <a:t>resigned as Cuba's president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 </a:t>
            </a:r>
            <a:r>
              <a:rPr lang="en-US" sz="3600" dirty="0"/>
              <a:t>stock market plunged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Unemployment rates spiked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Banking </a:t>
            </a:r>
            <a:r>
              <a:rPr lang="en-US" sz="3600" dirty="0"/>
              <a:t>and </a:t>
            </a:r>
            <a:r>
              <a:rPr lang="en-US" sz="3600" dirty="0" smtClean="0"/>
              <a:t>auto </a:t>
            </a:r>
            <a:r>
              <a:rPr lang="en-US" sz="3600" dirty="0"/>
              <a:t>industries declined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Polar </a:t>
            </a:r>
            <a:r>
              <a:rPr lang="en-US" sz="3600" dirty="0"/>
              <a:t>bear designed as threatened</a:t>
            </a:r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/>
              <a:t>California banned trans fats in restaurants</a:t>
            </a:r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/>
          </a:p>
          <a:p>
            <a:pPr marL="32004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3459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770437"/>
          </a:xfrm>
          <a:prstGeom prst="rect">
            <a:avLst/>
          </a:prstGeom>
        </p:spPr>
        <p:txBody>
          <a:bodyPr vert="horz" lIns="91440" anchor="t">
            <a:normAutofit/>
          </a:bodyPr>
          <a:lstStyle/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 Millennials have had cell phones, pagers, and personal computers all their lives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They have high self-esteem and are extremely confident </a:t>
            </a:r>
          </a:p>
          <a:p>
            <a:pPr marL="320040" lvl="0" indent="-32004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en-US" sz="3600" dirty="0" smtClean="0"/>
              <a:t>They are used to full lives combining school, family, and extracurricular activities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Millennials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Internal Attitude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preconceptions about each generation? </a:t>
            </a:r>
          </a:p>
          <a:p>
            <a:r>
              <a:rPr lang="en-US" dirty="0" smtClean="0"/>
              <a:t>Are these conceptions based on your experiences with others?</a:t>
            </a:r>
          </a:p>
          <a:p>
            <a:r>
              <a:rPr lang="en-US" dirty="0" smtClean="0"/>
              <a:t>Consider the following questions.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6426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The Generations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a unique history that affects how they view work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learned something from the previous generations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(That has </a:t>
            </a:r>
            <a:r>
              <a:rPr lang="en-US" smtClean="0"/>
              <a:t>helped shape them)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lived with different and changing family structures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a different communication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values and strengths they bring into the workplace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(Focus on those)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challenges they face and needs that could make the workplace more attractive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a unique approach to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Generation…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differing views on recognitions and awards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Your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is your classroom culture?</a:t>
            </a:r>
          </a:p>
          <a:p>
            <a:pPr lvl="1"/>
            <a:r>
              <a:rPr lang="en-US" dirty="0" smtClean="0"/>
              <a:t>Are you goal oriented</a:t>
            </a:r>
          </a:p>
          <a:p>
            <a:pPr lvl="1"/>
            <a:r>
              <a:rPr lang="en-US" dirty="0" smtClean="0"/>
              <a:t>Do you value teamwork or individuality</a:t>
            </a:r>
          </a:p>
          <a:p>
            <a:pPr lvl="1"/>
            <a:r>
              <a:rPr lang="en-US" dirty="0" smtClean="0"/>
              <a:t>Do you value your students’ input</a:t>
            </a:r>
          </a:p>
          <a:p>
            <a:pPr lvl="1"/>
            <a:r>
              <a:rPr lang="en-US" dirty="0" smtClean="0"/>
              <a:t>Are you flexible with deadlines</a:t>
            </a:r>
          </a:p>
          <a:p>
            <a:pPr lvl="1"/>
            <a:r>
              <a:rPr lang="en-US" dirty="0" smtClean="0"/>
              <a:t>Do you ever have fun</a:t>
            </a:r>
          </a:p>
          <a:p>
            <a:pPr lvl="1"/>
            <a:r>
              <a:rPr lang="en-US" dirty="0" smtClean="0"/>
              <a:t>Do you use technology</a:t>
            </a:r>
          </a:p>
          <a:p>
            <a:pPr lvl="1"/>
            <a:r>
              <a:rPr lang="en-US" dirty="0" smtClean="0"/>
              <a:t>Are you consistent throughout the course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Internal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Which of these do you believe?</a:t>
            </a:r>
          </a:p>
          <a:p>
            <a:r>
              <a:rPr lang="en-US" dirty="0" smtClean="0"/>
              <a:t>Baby Boomers and Traditionalists care too much about work</a:t>
            </a:r>
          </a:p>
          <a:p>
            <a:r>
              <a:rPr lang="en-US" dirty="0" smtClean="0"/>
              <a:t>Generation X and Millennials do not care enough about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Your Campus &amp;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is your overall structure?</a:t>
            </a:r>
          </a:p>
          <a:p>
            <a:pPr lvl="1"/>
            <a:r>
              <a:rPr lang="en-US" dirty="0" smtClean="0"/>
              <a:t>Formal with a complex structure; clear chain of command; fixed duties and relationships; established channels of communication</a:t>
            </a:r>
          </a:p>
          <a:p>
            <a:pPr lvl="1"/>
            <a:r>
              <a:rPr lang="en-US" dirty="0" smtClean="0"/>
              <a:t>Decentralized with a relaxed structure; flexible duties and relationships; casual communication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Your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are your course requirements?</a:t>
            </a:r>
          </a:p>
          <a:p>
            <a:pPr lvl="0"/>
            <a:r>
              <a:rPr lang="en-US" dirty="0" smtClean="0"/>
              <a:t>How are readings assessed or graded?</a:t>
            </a:r>
          </a:p>
          <a:p>
            <a:pPr lvl="0"/>
            <a:r>
              <a:rPr lang="en-US" dirty="0" smtClean="0"/>
              <a:t>How do you motivate your students? </a:t>
            </a:r>
          </a:p>
          <a:p>
            <a:pPr lvl="0"/>
            <a:r>
              <a:rPr lang="en-US" dirty="0" smtClean="0"/>
              <a:t>How is feedback given?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 which generation are you?</a:t>
            </a:r>
          </a:p>
          <a:p>
            <a:pPr lvl="0"/>
            <a:r>
              <a:rPr lang="en-US" dirty="0" smtClean="0"/>
              <a:t>What are your values, strengths, challenges, &amp; needs?</a:t>
            </a:r>
          </a:p>
          <a:p>
            <a:pPr lvl="0"/>
            <a:r>
              <a:rPr lang="en-US" dirty="0" smtClean="0"/>
              <a:t>What are your expectations for yourself and others?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Be aware of the differences</a:t>
            </a:r>
          </a:p>
          <a:p>
            <a:pPr lvl="0"/>
            <a:r>
              <a:rPr lang="en-US" dirty="0" smtClean="0"/>
              <a:t>Appreciate others’ strengths</a:t>
            </a:r>
          </a:p>
          <a:p>
            <a:r>
              <a:rPr lang="en-US" dirty="0" smtClean="0"/>
              <a:t>Interact with those from other generations and encourage them to do likewise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Tips:</a:t>
            </a:r>
            <a:br>
              <a:rPr lang="en-US" dirty="0" smtClean="0"/>
            </a:br>
            <a:r>
              <a:rPr lang="en-US" dirty="0" smtClean="0"/>
              <a:t>Be Respectful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the strengths</a:t>
            </a:r>
          </a:p>
          <a:p>
            <a:r>
              <a:rPr lang="en-US" dirty="0" smtClean="0"/>
              <a:t>Acknowledge differences</a:t>
            </a:r>
          </a:p>
          <a:p>
            <a:r>
              <a:rPr lang="en-US" dirty="0" smtClean="0"/>
              <a:t>See value in questions</a:t>
            </a:r>
          </a:p>
          <a:p>
            <a:r>
              <a:rPr lang="en-US" dirty="0" smtClean="0"/>
              <a:t>See value in experience and personal history</a:t>
            </a:r>
          </a:p>
          <a:p>
            <a:r>
              <a:rPr lang="en-US" dirty="0" smtClean="0"/>
              <a:t>Use humor and a positive outlook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Tips:</a:t>
            </a:r>
            <a:br>
              <a:rPr lang="en-US" dirty="0" smtClean="0"/>
            </a:br>
            <a:r>
              <a:rPr lang="en-US" dirty="0" smtClean="0"/>
              <a:t>Communicate Appropriately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face-to-face or written communication, when necessary</a:t>
            </a:r>
          </a:p>
          <a:p>
            <a:r>
              <a:rPr lang="en-US" dirty="0" smtClean="0"/>
              <a:t>Be brief—use bullets</a:t>
            </a:r>
          </a:p>
          <a:p>
            <a:r>
              <a:rPr lang="en-US" dirty="0" smtClean="0"/>
              <a:t>Avoid jargon, clichés, and abbreviations</a:t>
            </a:r>
          </a:p>
          <a:p>
            <a:r>
              <a:rPr lang="en-US" dirty="0" smtClean="0"/>
              <a:t>Pay attention when multi-tasking</a:t>
            </a:r>
          </a:p>
          <a:p>
            <a:r>
              <a:rPr lang="en-US" dirty="0" smtClean="0"/>
              <a:t>Have brief, efficient meetings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Tips:</a:t>
            </a:r>
            <a:br>
              <a:rPr lang="en-US" dirty="0" smtClean="0"/>
            </a:br>
            <a:r>
              <a:rPr lang="en-US" dirty="0" smtClean="0"/>
              <a:t>Be Personable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available to answer questions</a:t>
            </a:r>
          </a:p>
          <a:p>
            <a:r>
              <a:rPr lang="en-US" dirty="0" smtClean="0"/>
              <a:t>Ask questions</a:t>
            </a:r>
          </a:p>
          <a:p>
            <a:r>
              <a:rPr lang="en-US" dirty="0" smtClean="0"/>
              <a:t>Communicate the big picture</a:t>
            </a:r>
          </a:p>
          <a:p>
            <a:r>
              <a:rPr lang="en-US" dirty="0" smtClean="0"/>
              <a:t>Be a role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Tips:</a:t>
            </a:r>
            <a:br>
              <a:rPr lang="en-US" dirty="0" smtClean="0"/>
            </a:br>
            <a:r>
              <a:rPr lang="en-US" dirty="0" smtClean="0"/>
              <a:t>Support Your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morale </a:t>
            </a:r>
          </a:p>
          <a:p>
            <a:r>
              <a:rPr lang="en-US" dirty="0" smtClean="0"/>
              <a:t>Manage conflict</a:t>
            </a:r>
          </a:p>
          <a:p>
            <a:r>
              <a:rPr lang="en-US" dirty="0" smtClean="0"/>
              <a:t>Value diversity</a:t>
            </a:r>
          </a:p>
          <a:p>
            <a:r>
              <a:rPr lang="en-US" dirty="0" smtClean="0"/>
              <a:t>Encourage continuing education</a:t>
            </a:r>
          </a:p>
          <a:p>
            <a:r>
              <a:rPr lang="en-US" dirty="0" smtClean="0"/>
              <a:t>Encourage the use of technology</a:t>
            </a:r>
          </a:p>
          <a:p>
            <a:r>
              <a:rPr lang="en-US" dirty="0" smtClean="0"/>
              <a:t>Seek challenging and creative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Tips:</a:t>
            </a:r>
            <a:br>
              <a:rPr lang="en-US" dirty="0" smtClean="0"/>
            </a:br>
            <a:r>
              <a:rPr lang="en-US" dirty="0" smtClean="0"/>
              <a:t>Support Your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timely feedback and acknowledgements</a:t>
            </a:r>
          </a:p>
          <a:p>
            <a:r>
              <a:rPr lang="en-US" dirty="0" smtClean="0"/>
              <a:t>Consider community involvement activities</a:t>
            </a:r>
          </a:p>
          <a:p>
            <a:r>
              <a:rPr lang="en-US" dirty="0" smtClean="0"/>
              <a:t>Consider mentoring relationships</a:t>
            </a:r>
          </a:p>
          <a:p>
            <a:r>
              <a:rPr lang="en-US" dirty="0" smtClean="0"/>
              <a:t>Use technology yourself</a:t>
            </a:r>
          </a:p>
          <a:p>
            <a:r>
              <a:rPr lang="en-US" dirty="0" smtClean="0"/>
              <a:t>Have fun, as appropriate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Internal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Which of these do you believe?</a:t>
            </a:r>
          </a:p>
          <a:p>
            <a:r>
              <a:rPr lang="en-US" dirty="0" smtClean="0"/>
              <a:t>Millennials and Generation X want to move up the corporate ladder too quickly </a:t>
            </a:r>
          </a:p>
          <a:p>
            <a:r>
              <a:rPr lang="en-US" dirty="0" smtClean="0"/>
              <a:t>Traditionalists and Baby Boomers spend too much time “working” traditional methods of advancement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Internal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Which of these do you believe?</a:t>
            </a:r>
          </a:p>
          <a:p>
            <a:r>
              <a:rPr lang="en-US" dirty="0" smtClean="0"/>
              <a:t>Baby Boomers expect everyone to put in long hours in the workplace</a:t>
            </a:r>
          </a:p>
          <a:p>
            <a:r>
              <a:rPr lang="en-US" dirty="0" smtClean="0"/>
              <a:t>Millennials would rather be any other place than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Internal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Which of these do you believe?</a:t>
            </a:r>
          </a:p>
          <a:p>
            <a:r>
              <a:rPr lang="en-US" dirty="0" smtClean="0"/>
              <a:t>Traditionalists and Baby Boomers are too loyal to their employers</a:t>
            </a:r>
          </a:p>
          <a:p>
            <a:r>
              <a:rPr lang="en-US" dirty="0" smtClean="0"/>
              <a:t>Generation X and Millennials have no loyalty to their employers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Internal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1477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hese are some stereotypical differences between the generations, but is there any truth to your beliefs?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038600"/>
            <a:ext cx="7086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Each generation lived in a different time and was influenced by those events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Remember, Each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Brings strengths</a:t>
            </a:r>
          </a:p>
          <a:p>
            <a:r>
              <a:rPr lang="en-US" sz="3600" dirty="0" smtClean="0"/>
              <a:t>Has challenges</a:t>
            </a:r>
          </a:p>
          <a:p>
            <a:r>
              <a:rPr lang="en-US" sz="3600" dirty="0" smtClean="0"/>
              <a:t>Based on their upbringing, each generation has different:</a:t>
            </a:r>
          </a:p>
          <a:p>
            <a:pPr lvl="1"/>
            <a:r>
              <a:rPr lang="en-US" sz="3200" dirty="0" smtClean="0"/>
              <a:t>Views and expectations</a:t>
            </a:r>
          </a:p>
          <a:p>
            <a:pPr lvl="1"/>
            <a:r>
              <a:rPr lang="en-US" sz="3200" dirty="0" smtClean="0"/>
              <a:t>Work ethics</a:t>
            </a:r>
          </a:p>
          <a:p>
            <a:pPr lvl="1"/>
            <a:r>
              <a:rPr lang="en-US" sz="3200" dirty="0" smtClean="0"/>
              <a:t>Familiarity with technology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2524</Words>
  <Application>Microsoft Office PowerPoint</Application>
  <PresentationFormat>On-screen Show (4:3)</PresentationFormat>
  <Paragraphs>356</Paragraphs>
  <Slides>48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Bridging the Generation Gap in Education</vt:lpstr>
      <vt:lpstr>Definitions of the Generations*</vt:lpstr>
      <vt:lpstr>Your Internal Attitude </vt:lpstr>
      <vt:lpstr>Your Internal Attitude</vt:lpstr>
      <vt:lpstr>Your Internal Attitude</vt:lpstr>
      <vt:lpstr>Your Internal Attitude</vt:lpstr>
      <vt:lpstr>Your Internal Attitude</vt:lpstr>
      <vt:lpstr>Your Internal Attitude</vt:lpstr>
      <vt:lpstr>Remember, Each Person</vt:lpstr>
      <vt:lpstr>Traditionalists</vt:lpstr>
      <vt:lpstr>Traditionalists</vt:lpstr>
      <vt:lpstr>PowerPoint Presentation</vt:lpstr>
      <vt:lpstr>PowerPoint Presentation</vt:lpstr>
      <vt:lpstr>PowerPoint Presentation</vt:lpstr>
      <vt:lpstr>Baby Boomers</vt:lpstr>
      <vt:lpstr>Baby Boomers</vt:lpstr>
      <vt:lpstr>PowerPoint Presentation</vt:lpstr>
      <vt:lpstr>PowerPoint Presentation</vt:lpstr>
      <vt:lpstr>PowerPoint Presentation</vt:lpstr>
      <vt:lpstr>PowerPoint Presentation</vt:lpstr>
      <vt:lpstr>Generation X</vt:lpstr>
      <vt:lpstr>Generation X</vt:lpstr>
      <vt:lpstr>PowerPoint Presentation</vt:lpstr>
      <vt:lpstr>PowerPoint Presentation</vt:lpstr>
      <vt:lpstr>PowerPoint Presentation</vt:lpstr>
      <vt:lpstr>PowerPoint Presentation</vt:lpstr>
      <vt:lpstr>Millennials</vt:lpstr>
      <vt:lpstr>Millennials</vt:lpstr>
      <vt:lpstr>PowerPoint Presentation</vt:lpstr>
      <vt:lpstr>Working With The Generations</vt:lpstr>
      <vt:lpstr>Each Generation…</vt:lpstr>
      <vt:lpstr>Each Generation…</vt:lpstr>
      <vt:lpstr>Each Generation…</vt:lpstr>
      <vt:lpstr>Each Generation…</vt:lpstr>
      <vt:lpstr>Each Generation…</vt:lpstr>
      <vt:lpstr>Each Generation…</vt:lpstr>
      <vt:lpstr>Each Generation…</vt:lpstr>
      <vt:lpstr>Each Generation…</vt:lpstr>
      <vt:lpstr>Consider Your Classroom</vt:lpstr>
      <vt:lpstr>Consider Your Campus &amp; Class</vt:lpstr>
      <vt:lpstr>Consider Your Students</vt:lpstr>
      <vt:lpstr>Know Yourself</vt:lpstr>
      <vt:lpstr>Know Others</vt:lpstr>
      <vt:lpstr>Tips: Be Respectful</vt:lpstr>
      <vt:lpstr>Tips: Communicate Appropriately</vt:lpstr>
      <vt:lpstr>Tips: Be Personable</vt:lpstr>
      <vt:lpstr>Tips: Support Your Students</vt:lpstr>
      <vt:lpstr>Tips: Support Your Students</vt:lpstr>
    </vt:vector>
  </TitlesOfParts>
  <Company>Sony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AFAIUI (As Far As I Understand It): The Workplace Generation Gap</dc:title>
  <dc:creator>Velda Arnaud</dc:creator>
  <cp:lastModifiedBy>Velda Arnaud</cp:lastModifiedBy>
  <cp:revision>48</cp:revision>
  <dcterms:created xsi:type="dcterms:W3CDTF">2009-02-08T01:34:38Z</dcterms:created>
  <dcterms:modified xsi:type="dcterms:W3CDTF">2011-07-26T20:24:05Z</dcterms:modified>
</cp:coreProperties>
</file>